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61" r:id="rId6"/>
    <p:sldId id="259" r:id="rId7"/>
    <p:sldId id="260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79E572-9078-E460-6BD6-D52B6B47D308}" v="283" dt="2026-01-29T07:19:19.125"/>
    <p1510:client id="{1C26CF59-061F-B3DC-8637-6B619113F5B5}" v="12" dt="2026-01-29T06:58:26.184"/>
    <p1510:client id="{F78506B0-3A28-7203-2963-4BF814FF8A09}" v="97" dt="2026-01-29T07:20:28.1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28646 15446 16383 0 0,'0'5'0'0'0,"4"1"0"0"0,7 0 0 0 0,5 3 0 0 0,5 0 0 0 0,8-1 0 0 0,4 3 0 0 0,5-2 0 0 0,0-1 0 0 0,-1-2 0 0 0,-2-3 0 0 0,-3-1 0 0 0,-3-1 0 0 0,4-1 0 0 0,5-1 0 0 0,0 1 0 0 0,-1 0 0 0 0,2-1 0 0 0,-1 1 0 0 0,-3 0 0 0 0,-2 0 0 0 0,-3 0 0 0 0,-1 0 0 0 0,-2 0 0 0 0,5 0 0 0 0,0 0 0 0 0,0 0 0 0 0,4 0 0 0 0,4 0 0 0 0,5 0 0 0 0,-1 0 0 0 0,-3 0 0 0 0,-4 0 0 0 0,0 0 0 0 0,0 0 0 0 0,-4 0 0 0 0,4 0 0 0 0,-2 0 0 0 0,-1 0 0 0 0,-2 0 0 0 0,-2 0 0 0 0,-2 0 0 0 0,0 0 0 0 0,-2 0 0 0 0,1 0 0 0 0,-1 0 0 0 0,1 0 0 0 0,-1 0 0 0 0,1 0 0 0 0,-1 0 0 0 0,1 0 0 0 0,0 0 0 0 0,0 0 0 0 0,-1 0 0 0 0,1 0 0 0 0,0 0 0 0 0,0 0 0 0 0,0 0 0 0 0,-1 0 0 0 0,1 0 0 0 0,5 0 0 0 0,0 0 0 0 0,1 0 0 0 0,-2 0 0 0 0,0 0 0 0 0,-3 0 0 0 0,0 0 0 0 0,0 0 0 0 0,-2 0 0 0 0,1 0 0 0 0,-1 0 0 0 0,-4 0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29296 15652 16383 0 0,'-5'0'0'0'0,"-5"0"0"0"0,-7 0 0 0 0,-4 0 0 0 0,-3 0 0 0 0,-3 0 0 0 0,0 0 0 0 0,-1 0 0 0 0,0 5 0 0 0,5 5 0 0 0,6 7 0 0 0,6 4 0 0 0,5 3 0 0 0,3 3 0 0 0,3 0 0 0 0,1 1 0 0 0,0 5 0 0 0,0 0 0 0 0,-4 1 0 0 0,-3-2 0 0 0,1 3 0 0 0,1 0 0 0 0,0-2 0 0 0,2 4 0 0 0,1-1 0 0 0,1-2 0 0 0,0-2 0 0 0,0 3 0 0 0,0 0 0 0 0,0 3 0 0 0,1-1 0 0 0,-1 4 0 0 0,0-2 0 0 0,0-3 0 0 0,0-2 0 0 0,0-3 0 0 0,0 2 0 0 0,0 1 0 0 0,0 3 0 0 0,0 0 0 0 0,0 3 0 0 0,0-1 0 0 0,0-2 0 0 0,0-4 0 0 0,0-2 0 0 0,0-2 0 0 0,0-1 0 0 0,0 3 0 0 0,0 2 0 0 0,0-1 0 0 0,0-2 0 0 0,0 0 0 0 0,0-1 0 0 0,0-2 0 0 0,0 1 0 0 0,0-2 0 0 0,0 1 0 0 0,0-1 0 0 0,0 1 0 0 0,0 0 0 0 0,0-1 0 0 0,0 1 0 0 0,0 0 0 0 0,0 0 0 0 0,0-1 0 0 0,0 6 0 0 0,0 1 0 0 0,0-1 0 0 0,0 4 0 0 0,0 0 0 0 0,0-1 0 0 0,0-3 0 0 0,0-1 0 0 0,0-2 0 0 0,0-1 0 0 0,0 3 0 0 0,0 2 0 0 0,0-1 0 0 0,0-1 0 0 0,0 3 0 0 0,0 5 0 0 0,0 1 0 0 0,0 2 0 0 0,0-1 0 0 0,0-3 0 0 0,0-4 0 0 0,0 2 0 0 0,0-1 0 0 0,0-1 0 0 0,0 1 0 0 0,0 6 0 0 0,0-1 0 0 0,0-3 0 0 0,0 3 0 0 0,0-3 0 0 0,0-1 0 0 0,0-4 0 0 0,0 8 0 0 0,0 0 0 0 0,0-1 0 0 0,0-3 0 0 0,0 2 0 0 0,0 3 0 0 0,0-1 0 0 0,0-2 0 0 0,0-4 0 0 0,0-2 0 0 0,0-3 0 0 0,0-1 0 0 0,0-1 0 0 0,0-1 0 0 0,0 0 0 0 0,0 1 0 0 0,0-1 0 0 0,0 0 0 0 0,4 1 0 0 0,7-5 0 0 0,1-1 0 0 0,-2 0 0 0 0,-2 1 0 0 0,-2 1 0 0 0,-3 2 0 0 0,-2 1 0 0 0,0 5 0 0 0,-1 2 0 0 0,-1 4 0 0 0,1 1 0 0 0,-1 2 0 0 0,1 0 0 0 0,0-3 0 0 0,-1-3 0 0 0,1-2 0 0 0,0-3 0 0 0,0-2 0 0 0,0 0 0 0 0,0 0 0 0 0,0-1 0 0 0,0 0 0 0 0,0 0 0 0 0,0 1 0 0 0,0-1 0 0 0,0 1 0 0 0,0 0 0 0 0,0 0 0 0 0,0-1 0 0 0,0 1 0 0 0,0 0 0 0 0,0 0 0 0 0,0 0 0 0 0,0-1 0 0 0,0 1 0 0 0,0 0 0 0 0,0 0 0 0 0,0 0 0 0 0,0-1 0 0 0,-4-3 0 0 0,-7-3 0 0 0,-1 1 0 0 0,2 2 0 0 0,2 0 0 0 0,3 2 0 0 0,1 0 0 0 0,7-3 0 0 0,3-1 0 0 0,0 0 0 0 0,-1 2 0 0 0,4-4 0 0 0,4-5 0 0 0,5-4 0 0 0,3-5 0 0 0,4-3 0 0 0,1-1 0 0 0,1-1 0 0 0,1-1 0 0 0,0 0 0 0 0,-1 0 0 0 0,1 0 0 0 0,-1 1 0 0 0,0 0 0 0 0,0-1 0 0 0,-5 1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27818 13653 16383 0 0,'-5'0'0'0'0,"-10"0"0"0"0,-16 0 0 0 0,-22 5 0 0 0,-19 5 0 0 0,-21 11 0 0 0,-17 6 0 0 0,-13-1 0 0 0,-3 4 0 0 0,-4 5 0 0 0,3 7 0 0 0,0 5 0 0 0,7-1 0 0 0,12-4 0 0 0,5 0 0 0 0,11-7 0 0 0,7 0 0 0 0,10-2 0 0 0,8-1 0 0 0,6-7 0 0 0,5-3 0 0 0,7-1 0 0 0,2-3 0 0 0,1-5 0 0 0,-1-5 0 0 0,-2 0 0 0 0,-1 0 0 0 0,-7 3 0 0 0,-2 3 0 0 0,-5 0 0 0 0,5 3 0 0 0,6-3 0 0 0,9-3 0 0 0,7-4 0 0 0,9-2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25412 13712 16383 0 0,'5'0'0'0'0,"10"0"0"0"0,12 9 0 0 0,19 3 0 0 0,16 9 0 0 0,16 9 0 0 0,8 5 0 0 0,2 1 0 0 0,-3 3 0 0 0,-8-5 0 0 0,-3-4 0 0 0,-5-2 0 0 0,-10-1 0 0 0,-6 3 0 0 0,2 2 0 0 0,6 0 0 0 0,0 3 0 0 0,0-4 0 0 0,-1-3 0 0 0,2-1 0 0 0,0-1 0 0 0,-1-5 0 0 0,-3-2 0 0 0,-5-3 0 0 0,1-1 0 0 0,-4-2 0 0 0,-2-4 0 0 0,-3-3 0 0 0,-6-2 0 0 0,-5-3 0 0 0,-3 4 0 0 0,-2 0 0 0 0,-3 0 0 0 0,0-1 0 0 0,-4 4 0 0 0,-3-1 0 0 0,2 0 0 0 0,-4-2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27292 17651 16383 0 0,'-14'0'0'0'0,"-17"5"0"0"0,-23 5 0 0 0,-20 7 0 0 0,-15 4 0 0 0,-16 3 0 0 0,-8 3 0 0 0,-8 0 0 0 0,-5 6 0 0 0,-5 5 0 0 0,2 6 0 0 0,-5 5 0 0 0,-2 7 0 0 0,4-5 0 0 0,11-8 0 0 0,3-1 0 0 0,12-8 0 0 0,11-6 0 0 0,17-6 0 0 0,12-4 0 0 0,13-4 0 0 0,16 0 0 0 0,9-3 0 0 0,6-3 0 0 0,5-2 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25383 17475 16383 0 0,'4'4'0'0'0,"11"3"0"0"0,12 3 0 0 0,15 10 0 0 0,23 10 0 0 0,19 9 0 0 0,23 13 0 0 0,19 5 0 0 0,22 7 0 0 0,16 7 0 0 0,22 4 0 0 0,11-1 0 0 0,9-4 0 0 0,-4-5 0 0 0,-18-9 0 0 0,-26-14 0 0 0,-36-14 0 0 0,-34-12 0 0 0,-27-8 0 0 0,-24-2 0 0 0,-19-1 0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2852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4808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14679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97356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09682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82987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94029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34110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17402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5022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8811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193E8-478D-464D-8400-8CD4306FD776}" type="datetimeFigureOut">
              <a:rPr lang="hu-HU" smtClean="0"/>
              <a:t>2026. 01. 28.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D524C-B61E-4D76-854C-071B454BA7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70291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37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12" Type="http://schemas.openxmlformats.org/officeDocument/2006/relationships/customXml" Target="../ink/ink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36.png"/><Relationship Id="rId5" Type="http://schemas.openxmlformats.org/officeDocument/2006/relationships/image" Target="../media/image33.png"/><Relationship Id="rId10" Type="http://schemas.openxmlformats.org/officeDocument/2006/relationships/customXml" Target="../ink/ink5.xml"/><Relationship Id="rId4" Type="http://schemas.openxmlformats.org/officeDocument/2006/relationships/image" Target="../media/image32.png"/><Relationship Id="rId9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6.png"/><Relationship Id="rId4" Type="http://schemas.openxmlformats.org/officeDocument/2006/relationships/image" Target="../media/image22.png"/><Relationship Id="rId9" Type="http://schemas.openxmlformats.org/officeDocument/2006/relationships/customXml" Target="../ink/ink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029" y="904378"/>
            <a:ext cx="3967942" cy="3851174"/>
          </a:xfrm>
          <a:prstGeom prst="rect">
            <a:avLst/>
          </a:prstGeom>
          <a:effectLst/>
        </p:spPr>
      </p:pic>
      <p:sp>
        <p:nvSpPr>
          <p:cNvPr id="6" name="Szövegdoboz 5"/>
          <p:cNvSpPr txBox="1"/>
          <p:nvPr/>
        </p:nvSpPr>
        <p:spPr>
          <a:xfrm>
            <a:off x="2841566" y="4840780"/>
            <a:ext cx="65088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6600" b="1">
                <a:gradFill>
                  <a:gsLst>
                    <a:gs pos="0">
                      <a:schemeClr val="accent4"/>
                    </a:gs>
                    <a:gs pos="100000">
                      <a:schemeClr val="accent4">
                        <a:lumMod val="75000"/>
                      </a:schemeClr>
                    </a:gs>
                  </a:gsLst>
                  <a:lin ang="5400000" scaled="1"/>
                </a:gradFill>
                <a:effectLst>
                  <a:outerShdw sx="97000" sy="97000" algn="ctr" rotWithShape="0">
                    <a:schemeClr val="accent1">
                      <a:lumMod val="20000"/>
                      <a:lumOff val="80000"/>
                    </a:schemeClr>
                  </a:outerShdw>
                </a:effectLst>
                <a:latin typeface="Ink Free" panose="03080402000500000000" pitchFamily="66" charset="0"/>
              </a:rPr>
              <a:t>DÓZSA CSÁRDA</a:t>
            </a:r>
          </a:p>
        </p:txBody>
      </p:sp>
      <p:sp>
        <p:nvSpPr>
          <p:cNvPr id="7" name="Szövegdoboz 6"/>
          <p:cNvSpPr txBox="1"/>
          <p:nvPr/>
        </p:nvSpPr>
        <p:spPr>
          <a:xfrm>
            <a:off x="85725" y="5743575"/>
            <a:ext cx="2305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>
                <a:solidFill>
                  <a:schemeClr val="accent4">
                    <a:lumMod val="75000"/>
                  </a:schemeClr>
                </a:solidFill>
              </a:rPr>
              <a:t>Pálosi András</a:t>
            </a:r>
          </a:p>
          <a:p>
            <a:r>
              <a:rPr lang="hu-HU">
                <a:solidFill>
                  <a:schemeClr val="accent4">
                    <a:lumMod val="75000"/>
                  </a:schemeClr>
                </a:solidFill>
              </a:rPr>
              <a:t>Pongrácz Gábor</a:t>
            </a:r>
          </a:p>
          <a:p>
            <a:r>
              <a:rPr lang="hu-HU">
                <a:solidFill>
                  <a:schemeClr val="accent4">
                    <a:lumMod val="75000"/>
                  </a:schemeClr>
                </a:solidFill>
              </a:rPr>
              <a:t>Farkas Bence</a:t>
            </a:r>
          </a:p>
        </p:txBody>
      </p:sp>
    </p:spTree>
    <p:extLst>
      <p:ext uri="{BB962C8B-B14F-4D97-AF65-F5344CB8AC3E}">
        <p14:creationId xmlns:p14="http://schemas.microsoft.com/office/powerpoint/2010/main" val="239125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DB6896-9C86-E033-83AD-4B860B987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3007ACB0-9DFC-3C76-677B-CAF756D78C21}"/>
              </a:ext>
            </a:extLst>
          </p:cNvPr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9F652C10-436A-29B6-EAA9-84B9D8C8B2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78974782-F688-A087-3D1A-5696A980248B}"/>
              </a:ext>
            </a:extLst>
          </p:cNvPr>
          <p:cNvSpPr txBox="1"/>
          <p:nvPr/>
        </p:nvSpPr>
        <p:spPr>
          <a:xfrm>
            <a:off x="2801383" y="24854"/>
            <a:ext cx="6589234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/>
              </a:rPr>
              <a:t>Stock text</a:t>
            </a:r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F96606AA-2655-F94D-8364-E6DA6CBC88FE}"/>
              </a:ext>
            </a:extLst>
          </p:cNvPr>
          <p:cNvSpPr txBox="1"/>
          <p:nvPr/>
        </p:nvSpPr>
        <p:spPr>
          <a:xfrm>
            <a:off x="145077" y="1074695"/>
            <a:ext cx="4414210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Database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Contains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7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Table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that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identify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, and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all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food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you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can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order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</a:t>
            </a:r>
            <a:endParaRPr lang="hu-HU" sz="2400" err="1">
              <a:solidFill>
                <a:schemeClr val="accent4">
                  <a:lumMod val="75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6FD6C13-9A9A-BD9C-3E55-6ECB0989A4DD}"/>
              </a:ext>
            </a:extLst>
          </p:cNvPr>
          <p:cNvSpPr txBox="1"/>
          <p:nvPr/>
        </p:nvSpPr>
        <p:spPr>
          <a:xfrm>
            <a:off x="7316227" y="1074695"/>
            <a:ext cx="4414210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Backend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The backend server is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responsible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for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running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full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 REST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APIs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 and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handling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 CRUD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operations</a:t>
            </a:r>
            <a:endParaRPr lang="hu-HU" sz="2400" err="1">
              <a:solidFill>
                <a:schemeClr val="accent4">
                  <a:lumMod val="75000"/>
                </a:schemeClr>
              </a:solidFill>
              <a:ea typeface="Calibri"/>
              <a:cs typeface="Calibri"/>
            </a:endParaRPr>
          </a:p>
        </p:txBody>
      </p:sp>
      <p:pic>
        <p:nvPicPr>
          <p:cNvPr id="6" name="Kép 5" descr="A képen szöveg, képernyőkép, diagram, szám látható&#10;&#10;Lehet, hogy az AI által létrehozott tartalom helytelen.">
            <a:extLst>
              <a:ext uri="{FF2B5EF4-FFF2-40B4-BE49-F238E27FC236}">
                <a16:creationId xmlns:a16="http://schemas.microsoft.com/office/drawing/2014/main" id="{8A6B2A25-7D71-68B9-EA12-77BBAF95B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10" y="3073648"/>
            <a:ext cx="5218254" cy="2832728"/>
          </a:xfrm>
          <a:prstGeom prst="rect">
            <a:avLst/>
          </a:prstGeom>
        </p:spPr>
      </p:pic>
      <p:pic>
        <p:nvPicPr>
          <p:cNvPr id="7" name="Kép 6" descr="A képen szöveg, képernyőkép, Betűtípus, tervezés látható&#10;&#10;Lehet, hogy az AI által létrehozott tartalom helytelen.">
            <a:extLst>
              <a:ext uri="{FF2B5EF4-FFF2-40B4-BE49-F238E27FC236}">
                <a16:creationId xmlns:a16="http://schemas.microsoft.com/office/drawing/2014/main" id="{4A701754-C1F0-F385-42AD-D5B26635D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035" y="2896927"/>
            <a:ext cx="2114550" cy="3848100"/>
          </a:xfrm>
          <a:prstGeom prst="rect">
            <a:avLst/>
          </a:prstGeom>
        </p:spPr>
      </p:pic>
      <p:pic>
        <p:nvPicPr>
          <p:cNvPr id="15" name="Kép 14" descr="A képen szöveg, képernyőkép, szoftver, képernyő látható&#10;&#10;Lehet, hogy az AI által létrehozott tartalom helytelen.">
            <a:extLst>
              <a:ext uri="{FF2B5EF4-FFF2-40B4-BE49-F238E27FC236}">
                <a16:creationId xmlns:a16="http://schemas.microsoft.com/office/drawing/2014/main" id="{BD4B2331-28BE-C2FD-8F4F-D51698EE1F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4790" y="2900180"/>
            <a:ext cx="2812649" cy="369087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" name="Szabadkéz 15">
                <a:extLst>
                  <a:ext uri="{FF2B5EF4-FFF2-40B4-BE49-F238E27FC236}">
                    <a16:creationId xmlns:a16="http://schemas.microsoft.com/office/drawing/2014/main" id="{34DECC0E-C1AD-9DD5-EE48-F8D4F49752AB}"/>
                  </a:ext>
                </a:extLst>
              </p14:cNvPr>
              <p14:cNvContentPartPr/>
              <p14:nvPr/>
            </p14:nvContentPartPr>
            <p14:xfrm>
              <a:off x="6286316" y="4193260"/>
              <a:ext cx="888330" cy="260545"/>
            </p14:xfrm>
          </p:contentPart>
        </mc:Choice>
        <mc:Fallback>
          <p:pic>
            <p:nvPicPr>
              <p:cNvPr id="16" name="Szabadkéz 15">
                <a:extLst>
                  <a:ext uri="{FF2B5EF4-FFF2-40B4-BE49-F238E27FC236}">
                    <a16:creationId xmlns:a16="http://schemas.microsoft.com/office/drawing/2014/main" id="{34DECC0E-C1AD-9DD5-EE48-F8D4F49752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68326" y="4175291"/>
                <a:ext cx="923950" cy="2961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" name="Szabadkéz 16">
                <a:extLst>
                  <a:ext uri="{FF2B5EF4-FFF2-40B4-BE49-F238E27FC236}">
                    <a16:creationId xmlns:a16="http://schemas.microsoft.com/office/drawing/2014/main" id="{7BD63C4A-0D64-16E2-D26D-377661B2152C}"/>
                  </a:ext>
                </a:extLst>
              </p14:cNvPr>
              <p14:cNvContentPartPr/>
              <p14:nvPr/>
            </p14:nvContentPartPr>
            <p14:xfrm>
              <a:off x="6306546" y="4212551"/>
              <a:ext cx="676330" cy="249109"/>
            </p14:xfrm>
          </p:contentPart>
        </mc:Choice>
        <mc:Fallback>
          <p:pic>
            <p:nvPicPr>
              <p:cNvPr id="17" name="Szabadkéz 16">
                <a:extLst>
                  <a:ext uri="{FF2B5EF4-FFF2-40B4-BE49-F238E27FC236}">
                    <a16:creationId xmlns:a16="http://schemas.microsoft.com/office/drawing/2014/main" id="{7BD63C4A-0D64-16E2-D26D-377661B2152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88918" y="4194937"/>
                <a:ext cx="711945" cy="2846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" name="Szabadkéz 17">
                <a:extLst>
                  <a:ext uri="{FF2B5EF4-FFF2-40B4-BE49-F238E27FC236}">
                    <a16:creationId xmlns:a16="http://schemas.microsoft.com/office/drawing/2014/main" id="{CE14EE9A-5E67-E630-89E6-9BC3CE1AD8E0}"/>
                  </a:ext>
                </a:extLst>
              </p14:cNvPr>
              <p14:cNvContentPartPr/>
              <p14:nvPr/>
            </p14:nvContentPartPr>
            <p14:xfrm>
              <a:off x="6224572" y="5505058"/>
              <a:ext cx="766808" cy="230927"/>
            </p14:xfrm>
          </p:contentPart>
        </mc:Choice>
        <mc:Fallback>
          <p:pic>
            <p:nvPicPr>
              <p:cNvPr id="18" name="Szabadkéz 17">
                <a:extLst>
                  <a:ext uri="{FF2B5EF4-FFF2-40B4-BE49-F238E27FC236}">
                    <a16:creationId xmlns:a16="http://schemas.microsoft.com/office/drawing/2014/main" id="{CE14EE9A-5E67-E630-89E6-9BC3CE1AD8E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06580" y="5487073"/>
                <a:ext cx="802432" cy="2665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9" name="Szabadkéz 18">
                <a:extLst>
                  <a:ext uri="{FF2B5EF4-FFF2-40B4-BE49-F238E27FC236}">
                    <a16:creationId xmlns:a16="http://schemas.microsoft.com/office/drawing/2014/main" id="{1E1E6D74-E7AB-2CE7-6BB3-F9777CF8FF40}"/>
                  </a:ext>
                </a:extLst>
              </p14:cNvPr>
              <p14:cNvContentPartPr/>
              <p14:nvPr/>
            </p14:nvContentPartPr>
            <p14:xfrm>
              <a:off x="6296899" y="5447185"/>
              <a:ext cx="807029" cy="287716"/>
            </p14:xfrm>
          </p:contentPart>
        </mc:Choice>
        <mc:Fallback>
          <p:pic>
            <p:nvPicPr>
              <p:cNvPr id="19" name="Szabadkéz 18">
                <a:extLst>
                  <a:ext uri="{FF2B5EF4-FFF2-40B4-BE49-F238E27FC236}">
                    <a16:creationId xmlns:a16="http://schemas.microsoft.com/office/drawing/2014/main" id="{1E1E6D74-E7AB-2CE7-6BB3-F9777CF8FF4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279269" y="5429562"/>
                <a:ext cx="842649" cy="3233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0681232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602F10-0DC1-3E5F-F52D-16FECE04E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5CDA9ECE-E271-503A-3360-804E31DE9DA4}"/>
              </a:ext>
            </a:extLst>
          </p:cNvPr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63F0A4FD-A05E-5459-F237-97F9731C83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4138FA34-531D-C2E6-52E0-C9A50FC7A159}"/>
              </a:ext>
            </a:extLst>
          </p:cNvPr>
          <p:cNvSpPr txBox="1"/>
          <p:nvPr/>
        </p:nvSpPr>
        <p:spPr>
          <a:xfrm>
            <a:off x="2801383" y="24854"/>
            <a:ext cx="6589234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/>
              </a:rPr>
              <a:t>Registration</a:t>
            </a:r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/>
              </a:rPr>
              <a:t>/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/>
              </a:rPr>
              <a:t>Sign</a:t>
            </a:r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/>
              </a:rPr>
              <a:t> 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/>
              </a:rPr>
              <a:t>Up</a:t>
            </a:r>
            <a:endParaRPr lang="hu-HU" err="1">
              <a:solidFill>
                <a:schemeClr val="bg1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FDE57ED1-8F77-F711-56F7-1DAEF217997F}"/>
              </a:ext>
            </a:extLst>
          </p:cNvPr>
          <p:cNvSpPr txBox="1"/>
          <p:nvPr/>
        </p:nvSpPr>
        <p:spPr>
          <a:xfrm>
            <a:off x="249460" y="1158202"/>
            <a:ext cx="441421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User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 Friendly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 </a:t>
            </a:r>
            <a:endParaRPr lang="hu-HU" sz="2400" b="1">
              <a:solidFill>
                <a:schemeClr val="accent4">
                  <a:lumMod val="75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11509D52-8049-F190-A4AF-BFDCABBF1920}"/>
              </a:ext>
            </a:extLst>
          </p:cNvPr>
          <p:cNvSpPr txBox="1"/>
          <p:nvPr/>
        </p:nvSpPr>
        <p:spPr>
          <a:xfrm>
            <a:off x="7650253" y="1158201"/>
            <a:ext cx="4414210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 dirty="0" err="1">
                <a:solidFill>
                  <a:schemeClr val="accent4">
                    <a:lumMod val="75000"/>
                  </a:schemeClr>
                </a:solidFill>
              </a:rPr>
              <a:t>Obvious</a:t>
            </a:r>
            <a:r>
              <a:rPr lang="hu-HU" sz="24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b="1" dirty="0" err="1">
                <a:solidFill>
                  <a:schemeClr val="accent4">
                    <a:lumMod val="75000"/>
                  </a:schemeClr>
                </a:solidFill>
              </a:rPr>
              <a:t>Error</a:t>
            </a:r>
            <a:r>
              <a:rPr lang="hu-HU" sz="24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messages</a:t>
            </a:r>
            <a:r>
              <a:rPr lang="hu-HU" sz="2400" dirty="0">
                <a:solidFill>
                  <a:schemeClr val="accent4">
                    <a:lumMod val="75000"/>
                  </a:schemeClr>
                </a:solidFill>
              </a:rPr>
              <a:t>:</a:t>
            </a:r>
            <a:endParaRPr lang="hu-HU" sz="240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 </a:t>
            </a:r>
          </a:p>
        </p:txBody>
      </p:sp>
      <p:pic>
        <p:nvPicPr>
          <p:cNvPr id="7" name="Kép 6" descr="A képen szöveg, képernyőkép, Betűtípus, sor látható&#10;&#10;Lehet, hogy az AI által létrehozott tartalom helytelen.">
            <a:extLst>
              <a:ext uri="{FF2B5EF4-FFF2-40B4-BE49-F238E27FC236}">
                <a16:creationId xmlns:a16="http://schemas.microsoft.com/office/drawing/2014/main" id="{9A47296C-D019-C6F0-A556-7DA684B39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950" y="3638550"/>
            <a:ext cx="4343400" cy="2476500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8AFDF6FF-8743-E0FB-C6A4-5BCA11C6AD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6125" y="2895600"/>
            <a:ext cx="4972050" cy="447675"/>
          </a:xfrm>
          <a:prstGeom prst="rect">
            <a:avLst/>
          </a:prstGeom>
        </p:spPr>
      </p:pic>
      <p:pic>
        <p:nvPicPr>
          <p:cNvPr id="9" name="Kép 8" descr="A képen szöveg, Betűtípus, Grafika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B9CA0087-3983-FFA5-A0D1-ADA655098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6650" y="2066925"/>
            <a:ext cx="3524250" cy="571500"/>
          </a:xfrm>
          <a:prstGeom prst="rect">
            <a:avLst/>
          </a:prstGeom>
        </p:spPr>
      </p:pic>
      <p:pic>
        <p:nvPicPr>
          <p:cNvPr id="10" name="Kép 9" descr="A képen szöveg, képernyőkép, Betűtípus, szám látható&#10;&#10;Lehet, hogy az AI által létrehozott tartalom helytelen.">
            <a:extLst>
              <a:ext uri="{FF2B5EF4-FFF2-40B4-BE49-F238E27FC236}">
                <a16:creationId xmlns:a16="http://schemas.microsoft.com/office/drawing/2014/main" id="{9916CC0D-5D4A-FD74-1255-157D92D3E4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5638" y="1885950"/>
            <a:ext cx="3667125" cy="3295650"/>
          </a:xfrm>
          <a:prstGeom prst="rect">
            <a:avLst/>
          </a:prstGeom>
        </p:spPr>
      </p:pic>
      <p:pic>
        <p:nvPicPr>
          <p:cNvPr id="13" name="Kép 12" descr="A képen szöveg, képernyőkép, Betűtípus, szám látható&#10;&#10;Lehet, hogy az AI által létrehozott tartalom helytelen.">
            <a:extLst>
              <a:ext uri="{FF2B5EF4-FFF2-40B4-BE49-F238E27FC236}">
                <a16:creationId xmlns:a16="http://schemas.microsoft.com/office/drawing/2014/main" id="{07717FFA-C787-DF79-D94D-722ADB6DC7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75" y="1709738"/>
            <a:ext cx="287655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213369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/>
          <p:cNvSpPr txBox="1"/>
          <p:nvPr/>
        </p:nvSpPr>
        <p:spPr>
          <a:xfrm>
            <a:off x="3322060" y="24854"/>
            <a:ext cx="5547880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/>
              </a:rPr>
              <a:t>Project 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/>
              </a:rPr>
              <a:t>introduction</a:t>
            </a:r>
            <a:endParaRPr lang="hu-HU" sz="4400" b="1" err="1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  <p:sp>
        <p:nvSpPr>
          <p:cNvPr id="6" name="Szövegdoboz 5"/>
          <p:cNvSpPr txBox="1"/>
          <p:nvPr/>
        </p:nvSpPr>
        <p:spPr>
          <a:xfrm>
            <a:off x="61727" y="1854769"/>
            <a:ext cx="6335511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The „Dózsa Csárda”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project’s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goal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accomplish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an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easy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and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friendly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food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delivery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system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hu-HU" sz="2400">
              <a:solidFill>
                <a:schemeClr val="accent4">
                  <a:lumMod val="75000"/>
                </a:schemeClr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You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can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create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unique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orders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from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5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categories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website!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hu-HU" sz="2400">
              <a:solidFill>
                <a:schemeClr val="accent4">
                  <a:lumMod val="75000"/>
                </a:schemeClr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Orders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are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only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accessible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upon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registration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website.</a:t>
            </a:r>
          </a:p>
        </p:txBody>
      </p:sp>
      <p:pic>
        <p:nvPicPr>
          <p:cNvPr id="5" name="Kép 4" descr="A képen szöveg, Grafikus tervezés, képernyőkép, tervezés látható&#10;&#10;Lehet, hogy az AI által létrehozott tartalom helytelen.">
            <a:extLst>
              <a:ext uri="{FF2B5EF4-FFF2-40B4-BE49-F238E27FC236}">
                <a16:creationId xmlns:a16="http://schemas.microsoft.com/office/drawing/2014/main" id="{52F1600C-6413-7916-9800-9BF7C4238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900" y="1194803"/>
            <a:ext cx="4381500" cy="2115719"/>
          </a:xfrm>
          <a:prstGeom prst="rect">
            <a:avLst/>
          </a:prstGeom>
        </p:spPr>
      </p:pic>
      <p:pic>
        <p:nvPicPr>
          <p:cNvPr id="9" name="Kép 8" descr="A képen szöveg, képernyőkép, szoftver, Weblap látható&#10;&#10;Lehet, hogy az AI által létrehozott tartalom helytelen.">
            <a:extLst>
              <a:ext uri="{FF2B5EF4-FFF2-40B4-BE49-F238E27FC236}">
                <a16:creationId xmlns:a16="http://schemas.microsoft.com/office/drawing/2014/main" id="{E8617426-2178-7AE6-7203-B5A7E6CBB8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2466" y="3794631"/>
            <a:ext cx="4540685" cy="261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1347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D87ECE-E4D2-23E6-558B-6A3DB514D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69433A96-D79A-9B94-6379-81E65D5FD738}"/>
              </a:ext>
            </a:extLst>
          </p:cNvPr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03F2EA74-67E7-C3CC-394B-8A8E37279A4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B9009BCD-F285-4EF9-0E30-50543BB7676D}"/>
              </a:ext>
            </a:extLst>
          </p:cNvPr>
          <p:cNvSpPr txBox="1"/>
          <p:nvPr/>
        </p:nvSpPr>
        <p:spPr>
          <a:xfrm>
            <a:off x="3322060" y="24854"/>
            <a:ext cx="5547880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hu-HU" sz="4400" b="1">
                <a:ln w="6350">
                  <a:solidFill>
                    <a:srgbClr val="5B9BD5">
                      <a:lumMod val="75000"/>
                    </a:srgbClr>
                  </a:solidFill>
                </a:ln>
                <a:solidFill>
                  <a:schemeClr val="bg1"/>
                </a:solidFill>
                <a:latin typeface="Ink Free"/>
              </a:rPr>
              <a:t>Projekt Bemutatása</a:t>
            </a:r>
            <a:endParaRPr lang="hu-HU" sz="4400" b="1">
              <a:ln w="6350">
                <a:solidFill>
                  <a:srgbClr val="5B9BD5">
                    <a:lumMod val="75000"/>
                  </a:srgbClr>
                </a:solidFill>
              </a:ln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C6DD4250-BC56-991D-8470-6C3D53E5C302}"/>
              </a:ext>
            </a:extLst>
          </p:cNvPr>
          <p:cNvSpPr txBox="1"/>
          <p:nvPr/>
        </p:nvSpPr>
        <p:spPr>
          <a:xfrm>
            <a:off x="594084" y="1095229"/>
            <a:ext cx="6335511" cy="4893647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just"/>
            <a:r>
              <a:rPr lang="hu-HU" sz="2400">
                <a:solidFill>
                  <a:schemeClr val="accent4">
                    <a:lumMod val="75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A Dózsa Csárda 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projekt célja hogy egy gyors és felhasználóbarát oldalon az élelmiszer rendelést tegye sokkal egyszerűbbé.</a:t>
            </a:r>
          </a:p>
          <a:p>
            <a:pPr algn="just"/>
            <a:endParaRPr lang="hu-HU" sz="2400">
              <a:solidFill>
                <a:schemeClr val="accent4">
                  <a:lumMod val="75000"/>
                </a:schemeClr>
              </a:solidFill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Az önálló rendeléseket 5 kategóriából lehet összeállítani, mely biztosítja, hogy saját stílus szerint lehessen ebédelni. :)</a:t>
            </a:r>
          </a:p>
          <a:p>
            <a:pPr marL="342900" indent="-342900" algn="just">
              <a:buFont typeface="Arial"/>
              <a:buChar char="•"/>
            </a:pPr>
            <a:endParaRPr lang="hu-HU" sz="2400">
              <a:solidFill>
                <a:schemeClr val="accent4">
                  <a:lumMod val="75000"/>
                </a:schemeClr>
              </a:solidFill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Az oldal csakis akkor használható, ha regisztrálnak az oldalra, melyhez az oldalon sok segítséget nyújtunk. Egyszerű és érthető segítségeket és hibaüzeneteket kínálunk.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hu-HU" sz="2400">
              <a:solidFill>
                <a:schemeClr val="accent4">
                  <a:lumMod val="75000"/>
                </a:schemeClr>
              </a:solidFill>
              <a:ea typeface="Calibri"/>
              <a:cs typeface="Calibri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95FBB1C7-6965-B4EE-9352-D94F17CD1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699" y="993894"/>
            <a:ext cx="3947800" cy="2473552"/>
          </a:xfrm>
          <a:prstGeom prst="rect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13" name="Kép 12" descr="A képen szöveg, képernyőkép, szoftver, Weblap látható&#10;&#10;Lehet, hogy az AI által létrehozott tartalom helytelen.">
            <a:extLst>
              <a:ext uri="{FF2B5EF4-FFF2-40B4-BE49-F238E27FC236}">
                <a16:creationId xmlns:a16="http://schemas.microsoft.com/office/drawing/2014/main" id="{2091EBA0-AED9-399A-3752-0DE8495E8B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2466" y="3794631"/>
            <a:ext cx="4540685" cy="261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806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/>
          <p:cNvSpPr txBox="1"/>
          <p:nvPr/>
        </p:nvSpPr>
        <p:spPr>
          <a:xfrm>
            <a:off x="2788443" y="47687"/>
            <a:ext cx="66151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Development</a:t>
            </a:r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 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environment</a:t>
            </a:r>
            <a:endParaRPr lang="hu-HU" sz="4400" b="1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  <p:pic>
        <p:nvPicPr>
          <p:cNvPr id="1026" name="Picture 2" descr="undefine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64" y="1264346"/>
            <a:ext cx="1709738" cy="170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81A0252E-27AE-4E33-B442-E4993C15E856}"/>
              </a:ext>
            </a:extLst>
          </p:cNvPr>
          <p:cNvSpPr txBox="1"/>
          <p:nvPr/>
        </p:nvSpPr>
        <p:spPr>
          <a:xfrm>
            <a:off x="2280839" y="1218892"/>
            <a:ext cx="51327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Visual </a:t>
            </a: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Studio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Code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(VSC)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An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Integrated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Development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Environment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, in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which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server and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frontend (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html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css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javascript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)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were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created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9DBC5AD3-A244-47DE-9DDF-DEF316BF5867}"/>
              </a:ext>
            </a:extLst>
          </p:cNvPr>
          <p:cNvSpPr txBox="1"/>
          <p:nvPr/>
        </p:nvSpPr>
        <p:spPr>
          <a:xfrm>
            <a:off x="2280839" y="4180344"/>
            <a:ext cx="42729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Visual </a:t>
            </a: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Studio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(VS): 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An IDE,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which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create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administrative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interface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of WPF.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7A4ACDEF-306B-49A4-86F8-78EF8203A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7069" y="1890879"/>
            <a:ext cx="4646987" cy="3387704"/>
          </a:xfrm>
          <a:prstGeom prst="rect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6" name="Picture 5" descr="Visual Studio logo and symbol, meaning, history, PNG">
            <a:extLst>
              <a:ext uri="{FF2B5EF4-FFF2-40B4-BE49-F238E27FC236}">
                <a16:creationId xmlns:a16="http://schemas.microsoft.com/office/drawing/2014/main" id="{C7CE94B2-3D26-E347-A01E-85D2E943C3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4966" y="4051377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753272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/>
          <p:cNvSpPr txBox="1"/>
          <p:nvPr/>
        </p:nvSpPr>
        <p:spPr>
          <a:xfrm>
            <a:off x="2948864" y="32084"/>
            <a:ext cx="62942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Development</a:t>
            </a:r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 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environment</a:t>
            </a:r>
            <a:endParaRPr lang="hu-HU" sz="4400" b="1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81A0252E-27AE-4E33-B442-E4993C15E856}"/>
              </a:ext>
            </a:extLst>
          </p:cNvPr>
          <p:cNvSpPr txBox="1"/>
          <p:nvPr/>
        </p:nvSpPr>
        <p:spPr>
          <a:xfrm>
            <a:off x="1925354" y="1324020"/>
            <a:ext cx="51327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HTML5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A web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page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creation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language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which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create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framework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of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website.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9DBC5AD3-A244-47DE-9DDF-DEF316BF5867}"/>
              </a:ext>
            </a:extLst>
          </p:cNvPr>
          <p:cNvSpPr txBox="1"/>
          <p:nvPr/>
        </p:nvSpPr>
        <p:spPr>
          <a:xfrm>
            <a:off x="1925354" y="3003272"/>
            <a:ext cx="42729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CSS3: 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A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style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managment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language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that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create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interface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of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website.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C408D15-66A1-4A4A-851B-EADA0E36EFB9}"/>
              </a:ext>
            </a:extLst>
          </p:cNvPr>
          <p:cNvSpPr txBox="1"/>
          <p:nvPr/>
        </p:nvSpPr>
        <p:spPr>
          <a:xfrm>
            <a:off x="1925354" y="4708388"/>
            <a:ext cx="42729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JavaScript: 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A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language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make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website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dynamic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and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manage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It’s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events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</p:txBody>
      </p:sp>
      <p:pic>
        <p:nvPicPr>
          <p:cNvPr id="1026" name="Picture 2" descr="undefine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1" y="1098911"/>
            <a:ext cx="1584043" cy="158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fine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40" y="2970021"/>
            <a:ext cx="1356187" cy="135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defined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954" y="4675137"/>
            <a:ext cx="1530761" cy="1530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106" y="1098911"/>
            <a:ext cx="2109967" cy="5582857"/>
          </a:xfrm>
          <a:prstGeom prst="rect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6778464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/>
          <p:cNvSpPr txBox="1"/>
          <p:nvPr/>
        </p:nvSpPr>
        <p:spPr>
          <a:xfrm>
            <a:off x="2801383" y="24854"/>
            <a:ext cx="65892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Group 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work</a:t>
            </a:r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 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environment</a:t>
            </a:r>
            <a:endParaRPr lang="hu-HU" sz="4400" b="1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  <p:pic>
        <p:nvPicPr>
          <p:cNvPr id="5" name="Picture 2" descr="undefined">
            <a:extLst>
              <a:ext uri="{FF2B5EF4-FFF2-40B4-BE49-F238E27FC236}">
                <a16:creationId xmlns:a16="http://schemas.microsoft.com/office/drawing/2014/main" id="{E6A87C9D-5229-4363-95A2-B453ADD8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043" y="1026546"/>
            <a:ext cx="1761990" cy="1761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98EB6905-9258-4241-9966-9E93D7FBF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40" y="4035422"/>
            <a:ext cx="3534749" cy="1488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D84E1BB5-C09F-466B-8C1B-51040ABBF068}"/>
              </a:ext>
            </a:extLst>
          </p:cNvPr>
          <p:cNvSpPr txBox="1"/>
          <p:nvPr/>
        </p:nvSpPr>
        <p:spPr>
          <a:xfrm>
            <a:off x="2493033" y="1475858"/>
            <a:ext cx="51327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GitHub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Version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managment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web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desktrop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application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that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functioned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a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cloud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for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34D1C51D-087B-4BD8-9089-BE6663110493}"/>
              </a:ext>
            </a:extLst>
          </p:cNvPr>
          <p:cNvSpPr txBox="1"/>
          <p:nvPr/>
        </p:nvSpPr>
        <p:spPr>
          <a:xfrm>
            <a:off x="4142095" y="4450991"/>
            <a:ext cx="39551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Jira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Project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managment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website,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where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 made it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possible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track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individual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subtasks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of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project.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F0C82B73-4864-4368-BAF3-2042C6A647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7277" y="3905842"/>
            <a:ext cx="3912351" cy="2823875"/>
          </a:xfrm>
          <a:prstGeom prst="rect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6189322B-B141-438C-A937-984069E843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7277" y="1090846"/>
            <a:ext cx="3912351" cy="2432017"/>
          </a:xfrm>
          <a:prstGeom prst="rect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03293117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/>
          <p:cNvSpPr txBox="1"/>
          <p:nvPr/>
        </p:nvSpPr>
        <p:spPr>
          <a:xfrm>
            <a:off x="2801383" y="24854"/>
            <a:ext cx="65892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Package</a:t>
            </a:r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 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managers</a:t>
            </a:r>
            <a:endParaRPr lang="hu-HU" sz="4400" b="1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84E1BB5-C09F-466B-8C1B-51040ABBF068}"/>
              </a:ext>
            </a:extLst>
          </p:cNvPr>
          <p:cNvSpPr txBox="1"/>
          <p:nvPr/>
        </p:nvSpPr>
        <p:spPr>
          <a:xfrm>
            <a:off x="3840050" y="1585575"/>
            <a:ext cx="40819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Node.Js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The JavaScript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package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manager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which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download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modules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required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for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Backend Server.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e.g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.: Express,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etc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…</a:t>
            </a:r>
          </a:p>
        </p:txBody>
      </p:sp>
      <p:pic>
        <p:nvPicPr>
          <p:cNvPr id="11" name="Picture 8" descr="undefined">
            <a:extLst>
              <a:ext uri="{FF2B5EF4-FFF2-40B4-BE49-F238E27FC236}">
                <a16:creationId xmlns:a16="http://schemas.microsoft.com/office/drawing/2014/main" id="{8E24AF5A-E0C2-4BBC-8625-76CB77005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12" y="4111624"/>
            <a:ext cx="3445737" cy="1163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zövegdoboz 11">
            <a:extLst>
              <a:ext uri="{FF2B5EF4-FFF2-40B4-BE49-F238E27FC236}">
                <a16:creationId xmlns:a16="http://schemas.microsoft.com/office/drawing/2014/main" id="{6817D205-F060-4773-96FB-315513351D94}"/>
              </a:ext>
            </a:extLst>
          </p:cNvPr>
          <p:cNvSpPr txBox="1"/>
          <p:nvPr/>
        </p:nvSpPr>
        <p:spPr>
          <a:xfrm>
            <a:off x="3840049" y="4093733"/>
            <a:ext cx="427295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XAMPP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A platform-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independent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database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package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manager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, in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which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we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SQL(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MariaDB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)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language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and PHP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My-Admin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for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visual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display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Apache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server.</a:t>
            </a:r>
          </a:p>
        </p:txBody>
      </p:sp>
      <p:pic>
        <p:nvPicPr>
          <p:cNvPr id="13" name="Kép 12">
            <a:extLst>
              <a:ext uri="{FF2B5EF4-FFF2-40B4-BE49-F238E27FC236}">
                <a16:creationId xmlns:a16="http://schemas.microsoft.com/office/drawing/2014/main" id="{831EE051-4F6D-4828-960D-A945462CB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1292" y="4093733"/>
            <a:ext cx="3655248" cy="2361937"/>
          </a:xfrm>
          <a:prstGeom prst="rect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2050" name="Picture 2" descr="undefined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1" y="1491070"/>
            <a:ext cx="3474288" cy="212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9373" y="1393564"/>
            <a:ext cx="4127167" cy="1942776"/>
          </a:xfrm>
          <a:prstGeom prst="rect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90332418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/>
          <p:cNvSpPr txBox="1"/>
          <p:nvPr/>
        </p:nvSpPr>
        <p:spPr>
          <a:xfrm>
            <a:off x="2801383" y="24854"/>
            <a:ext cx="65892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Programming</a:t>
            </a:r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 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languages</a:t>
            </a:r>
            <a:endParaRPr lang="hu-HU" sz="4400" b="1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84E1BB5-C09F-466B-8C1B-51040ABBF068}"/>
              </a:ext>
            </a:extLst>
          </p:cNvPr>
          <p:cNvSpPr txBox="1"/>
          <p:nvPr/>
        </p:nvSpPr>
        <p:spPr>
          <a:xfrm>
            <a:off x="2338649" y="1038903"/>
            <a:ext cx="39734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C#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Object-oriented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programming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language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 We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also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WPF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open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source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interface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framework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manage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database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of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our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project.</a:t>
            </a:r>
          </a:p>
        </p:txBody>
      </p:sp>
      <p:pic>
        <p:nvPicPr>
          <p:cNvPr id="3074" name="Picture 2" descr="undefine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04" y="813953"/>
            <a:ext cx="2203145" cy="220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EJS Icons for Embedded JavaScript Templates">
            <a:extLst>
              <a:ext uri="{FF2B5EF4-FFF2-40B4-BE49-F238E27FC236}">
                <a16:creationId xmlns:a16="http://schemas.microsoft.com/office/drawing/2014/main" id="{9693BC18-62E7-D4E4-DBD7-09324C2BC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817" y="4214232"/>
            <a:ext cx="2378928" cy="2434684"/>
          </a:xfrm>
          <a:prstGeom prst="rect">
            <a:avLst/>
          </a:prstGeom>
        </p:spPr>
      </p:pic>
      <p:sp>
        <p:nvSpPr>
          <p:cNvPr id="7" name="Szövegdoboz 8">
            <a:extLst>
              <a:ext uri="{FF2B5EF4-FFF2-40B4-BE49-F238E27FC236}">
                <a16:creationId xmlns:a16="http://schemas.microsoft.com/office/drawing/2014/main" id="{F89258F9-3636-6D5D-B89D-8A52CFAE134B}"/>
              </a:ext>
            </a:extLst>
          </p:cNvPr>
          <p:cNvSpPr txBox="1"/>
          <p:nvPr/>
        </p:nvSpPr>
        <p:spPr>
          <a:xfrm>
            <a:off x="2812576" y="4551537"/>
            <a:ext cx="3973482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EJS(</a:t>
            </a: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Embedded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 JavaScript)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This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is a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templating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engine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for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Node.js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that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allows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embed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JavaScript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code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into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HTML. </a:t>
            </a:r>
            <a:endParaRPr lang="hu-HU" sz="2400">
              <a:solidFill>
                <a:schemeClr val="accent4">
                  <a:lumMod val="75000"/>
                </a:schemeClr>
              </a:solidFill>
              <a:ea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err="1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Syntax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: &lt;%= %&gt;</a:t>
            </a:r>
          </a:p>
        </p:txBody>
      </p:sp>
      <p:pic>
        <p:nvPicPr>
          <p:cNvPr id="8" name="Kép 7" descr="A képen szöveg, képernyőkép, Betűtípus látható&#10;&#10;Lehet, hogy az AI által létrehozott tartalom helytelen.">
            <a:extLst>
              <a:ext uri="{FF2B5EF4-FFF2-40B4-BE49-F238E27FC236}">
                <a16:creationId xmlns:a16="http://schemas.microsoft.com/office/drawing/2014/main" id="{358CF832-B8B9-F370-2971-AA5628D43E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5075" y="1038225"/>
            <a:ext cx="5743575" cy="2390775"/>
          </a:xfrm>
          <a:prstGeom prst="rect">
            <a:avLst/>
          </a:prstGeom>
        </p:spPr>
      </p:pic>
      <p:pic>
        <p:nvPicPr>
          <p:cNvPr id="6" name="Kép 5" descr="A képen szöveg, képernyőkép, Betűtípus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79F5F5D3-1F2B-E985-CBDF-0C77E20FA8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0807" y="4087073"/>
            <a:ext cx="4120411" cy="256692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Szabadkéz 10">
                <a:extLst>
                  <a:ext uri="{FF2B5EF4-FFF2-40B4-BE49-F238E27FC236}">
                    <a16:creationId xmlns:a16="http://schemas.microsoft.com/office/drawing/2014/main" id="{D02DEFCE-1261-77B5-FE1D-15CEC03FCC93}"/>
                  </a:ext>
                </a:extLst>
              </p14:cNvPr>
              <p14:cNvContentPartPr/>
              <p14:nvPr/>
            </p14:nvContentPartPr>
            <p14:xfrm>
              <a:off x="7367557" y="4781641"/>
              <a:ext cx="780385" cy="29648"/>
            </p14:xfrm>
          </p:contentPart>
        </mc:Choice>
        <mc:Fallback>
          <p:pic>
            <p:nvPicPr>
              <p:cNvPr id="11" name="Szabadkéz 10">
                <a:extLst>
                  <a:ext uri="{FF2B5EF4-FFF2-40B4-BE49-F238E27FC236}">
                    <a16:creationId xmlns:a16="http://schemas.microsoft.com/office/drawing/2014/main" id="{D02DEFCE-1261-77B5-FE1D-15CEC03FCC9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349927" y="4763781"/>
                <a:ext cx="816004" cy="650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2" name="Szabadkéz 11">
                <a:extLst>
                  <a:ext uri="{FF2B5EF4-FFF2-40B4-BE49-F238E27FC236}">
                    <a16:creationId xmlns:a16="http://schemas.microsoft.com/office/drawing/2014/main" id="{C296CEF2-2FCF-911C-D66C-E713BD96575A}"/>
                  </a:ext>
                </a:extLst>
              </p14:cNvPr>
              <p14:cNvContentPartPr/>
              <p14:nvPr/>
            </p14:nvContentPartPr>
            <p14:xfrm>
              <a:off x="7492568" y="4849159"/>
              <a:ext cx="134414" cy="1757089"/>
            </p14:xfrm>
          </p:contentPart>
        </mc:Choice>
        <mc:Fallback>
          <p:pic>
            <p:nvPicPr>
              <p:cNvPr id="12" name="Szabadkéz 11">
                <a:extLst>
                  <a:ext uri="{FF2B5EF4-FFF2-40B4-BE49-F238E27FC236}">
                    <a16:creationId xmlns:a16="http://schemas.microsoft.com/office/drawing/2014/main" id="{C296CEF2-2FCF-911C-D66C-E713BD96575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474958" y="4831163"/>
                <a:ext cx="169994" cy="179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6090025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0" y="0"/>
            <a:ext cx="12192000" cy="819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4" y="47687"/>
            <a:ext cx="745721" cy="723776"/>
          </a:xfrm>
          <a:prstGeom prst="rect">
            <a:avLst/>
          </a:prstGeom>
        </p:spPr>
      </p:pic>
      <p:sp>
        <p:nvSpPr>
          <p:cNvPr id="2" name="Szövegdoboz 1"/>
          <p:cNvSpPr txBox="1"/>
          <p:nvPr/>
        </p:nvSpPr>
        <p:spPr>
          <a:xfrm>
            <a:off x="2801383" y="24854"/>
            <a:ext cx="65892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400" b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Testing </a:t>
            </a:r>
            <a:r>
              <a:rPr lang="hu-HU" sz="4400" b="1" err="1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Ink Free" panose="03080402000500000000" pitchFamily="66" charset="0"/>
              </a:rPr>
              <a:t>tools</a:t>
            </a:r>
            <a:endParaRPr lang="hu-HU" sz="4400" b="1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84E1BB5-C09F-466B-8C1B-51040ABBF068}"/>
              </a:ext>
            </a:extLst>
          </p:cNvPr>
          <p:cNvSpPr txBox="1"/>
          <p:nvPr/>
        </p:nvSpPr>
        <p:spPr>
          <a:xfrm>
            <a:off x="3349652" y="1199955"/>
            <a:ext cx="44142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Postman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A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desktop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application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that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allowed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test REST API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endpoints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based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CRUD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operations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6817D205-F060-4773-96FB-315513351D94}"/>
              </a:ext>
            </a:extLst>
          </p:cNvPr>
          <p:cNvSpPr txBox="1"/>
          <p:nvPr/>
        </p:nvSpPr>
        <p:spPr>
          <a:xfrm>
            <a:off x="395837" y="3266901"/>
            <a:ext cx="5459484" cy="30469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 err="1">
                <a:solidFill>
                  <a:schemeClr val="accent4">
                    <a:lumMod val="75000"/>
                  </a:schemeClr>
                </a:solidFill>
              </a:rPr>
              <a:t>Manual</a:t>
            </a: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 Testing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Without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automated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tools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they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look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for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errors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and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deficiencies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in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system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by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taking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role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of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end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user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endParaRPr lang="hu-HU" sz="240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b="1">
                <a:solidFill>
                  <a:schemeClr val="accent4">
                    <a:lumMod val="75000"/>
                  </a:schemeClr>
                </a:solidFill>
              </a:rPr>
              <a:t>Unit Testing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: A unit test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that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checks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a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specific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unit of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the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 program (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e.g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., a </a:t>
            </a:r>
            <a:r>
              <a:rPr lang="hu-HU" sz="2400" err="1">
                <a:solidFill>
                  <a:schemeClr val="accent4">
                    <a:lumMod val="75000"/>
                  </a:schemeClr>
                </a:solidFill>
              </a:rPr>
              <a:t>function</a:t>
            </a:r>
            <a:r>
              <a:rPr lang="hu-HU" sz="2400">
                <a:solidFill>
                  <a:schemeClr val="accent4">
                    <a:lumMod val="75000"/>
                  </a:schemeClr>
                </a:solidFill>
              </a:rPr>
              <a:t>).</a:t>
            </a:r>
            <a:endParaRPr lang="hu-HU" sz="2400">
              <a:solidFill>
                <a:schemeClr val="accent4">
                  <a:lumMod val="75000"/>
                </a:schemeClr>
              </a:solidFill>
              <a:ea typeface="Calibri"/>
              <a:cs typeface="Calibri"/>
            </a:endParaRPr>
          </a:p>
        </p:txBody>
      </p:sp>
      <p:pic>
        <p:nvPicPr>
          <p:cNvPr id="4098" name="Picture 2" descr="https://upload.wikimedia.org/wikipedia/commons/c/c2/Postman_%28software%2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104" y="1497752"/>
            <a:ext cx="3209548" cy="974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EST Client | Postman API Platform [Free Download]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269" y="934115"/>
            <a:ext cx="3567658" cy="2322767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 descr="Manual Testing - Software Testing - GeeksforGeeks">
            <a:extLst>
              <a:ext uri="{FF2B5EF4-FFF2-40B4-BE49-F238E27FC236}">
                <a16:creationId xmlns:a16="http://schemas.microsoft.com/office/drawing/2014/main" id="{7376E428-8648-8B11-288B-D54EEEDAC1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9991" y="3662820"/>
            <a:ext cx="3087665" cy="2465538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6" name="Kép 5" descr="What Is a Unit Test? Unit Testing vs Integration Testing Explained  [Examples &amp; Best Practices]">
            <a:extLst>
              <a:ext uri="{FF2B5EF4-FFF2-40B4-BE49-F238E27FC236}">
                <a16:creationId xmlns:a16="http://schemas.microsoft.com/office/drawing/2014/main" id="{2227B26F-DDD3-9920-059E-6063EA48D8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5880" y="3659660"/>
            <a:ext cx="3014596" cy="2471858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06295488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lumMod val="60000"/>
            <a:lumOff val="40000"/>
          </a:schemeClr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Szélesvásznú</PresentationFormat>
  <Slides>11</Slides>
  <Notes>0</Notes>
  <HiddenSlides>0</HiddenSlide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2" baseType="lpstr"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Geforce</dc:creator>
  <cp:revision>70</cp:revision>
  <dcterms:created xsi:type="dcterms:W3CDTF">2026-01-18T17:12:36Z</dcterms:created>
  <dcterms:modified xsi:type="dcterms:W3CDTF">2026-01-29T07:22:44Z</dcterms:modified>
</cp:coreProperties>
</file>

<file path=docProps/thumbnail.jpeg>
</file>